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74" r:id="rId3"/>
    <p:sldId id="268" r:id="rId4"/>
    <p:sldId id="269" r:id="rId5"/>
    <p:sldId id="272" r:id="rId6"/>
    <p:sldId id="275" r:id="rId7"/>
    <p:sldId id="276" r:id="rId8"/>
    <p:sldId id="277" r:id="rId9"/>
    <p:sldId id="271" r:id="rId10"/>
    <p:sldId id="273" r:id="rId11"/>
  </p:sldIdLst>
  <p:sldSz cx="12192000" cy="6858000"/>
  <p:notesSz cx="6807200" cy="99393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286" autoAdjust="0"/>
    <p:restoredTop sz="94660"/>
  </p:normalViewPr>
  <p:slideViewPr>
    <p:cSldViewPr snapToGrid="0">
      <p:cViewPr varScale="1">
        <p:scale>
          <a:sx n="71" d="100"/>
          <a:sy n="71" d="100"/>
        </p:scale>
        <p:origin x="-48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C4C91-8271-406F-8948-70A0CCA0CF03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B18F5-2905-480B-A37A-B938AC00F9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80916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59006-AF9C-4B8D-9B74-5CE63C75B56A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D1C36-83DD-4072-BE8E-E10CA18817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64298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514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5110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3219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2500" y="3810000"/>
            <a:ext cx="1079500" cy="3048000"/>
          </a:xfrm>
          <a:prstGeom prst="rect">
            <a:avLst/>
          </a:prstGeom>
          <a:noFill/>
        </p:spPr>
      </p:pic>
      <p:pic>
        <p:nvPicPr>
          <p:cNvPr id="8" name="Resim 7"/>
          <p:cNvPicPr/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632200"/>
            <a:ext cx="2578100" cy="3225799"/>
          </a:xfrm>
          <a:prstGeom prst="rect">
            <a:avLst/>
          </a:prstGeom>
          <a:noFill/>
        </p:spPr>
      </p:pic>
      <p:pic>
        <p:nvPicPr>
          <p:cNvPr id="9" name="Εικόνα 32"/>
          <p:cNvPicPr/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87480" y="1690688"/>
            <a:ext cx="604520" cy="1339850"/>
          </a:xfrm>
          <a:prstGeom prst="rect">
            <a:avLst/>
          </a:prstGeom>
          <a:noFill/>
        </p:spPr>
      </p:pic>
      <p:pic>
        <p:nvPicPr>
          <p:cNvPr id="7" name="Εικόνα 31"/>
          <p:cNvPicPr/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769110" cy="3103880"/>
          </a:xfrm>
          <a:prstGeom prst="rect">
            <a:avLst/>
          </a:prstGeom>
          <a:noFill/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3255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9669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1477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043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3154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5333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8648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4444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F2BE-FD86-4972-AE71-8F9ABB4A652D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1185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1">
            <a:extLst>
              <a:ext uri="{FF2B5EF4-FFF2-40B4-BE49-F238E27FC236}">
                <a16:creationId xmlns:a16="http://schemas.microsoft.com/office/drawing/2014/main" xmlns="" id="{0A649685-FE08-47D2-A57F-C0CDC6DC9FA9}"/>
              </a:ext>
            </a:extLst>
          </p:cNvPr>
          <p:cNvSpPr txBox="1">
            <a:spLocks/>
          </p:cNvSpPr>
          <p:nvPr/>
        </p:nvSpPr>
        <p:spPr>
          <a:xfrm>
            <a:off x="1524000" y="2061729"/>
            <a:ext cx="9144000" cy="1395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LOG ON BACK </a:t>
            </a:r>
            <a:br>
              <a:rPr lang="en-US" sz="54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</a:b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TO LIFE</a:t>
            </a:r>
          </a:p>
        </p:txBody>
      </p:sp>
      <p:sp>
        <p:nvSpPr>
          <p:cNvPr id="9" name="Alt Başlık 2">
            <a:extLst>
              <a:ext uri="{FF2B5EF4-FFF2-40B4-BE49-F238E27FC236}">
                <a16:creationId xmlns:a16="http://schemas.microsoft.com/office/drawing/2014/main" xmlns="" id="{56BC8D99-8844-4C54-9D31-38B252771100}"/>
              </a:ext>
            </a:extLst>
          </p:cNvPr>
          <p:cNvSpPr txBox="1">
            <a:spLocks/>
          </p:cNvSpPr>
          <p:nvPr/>
        </p:nvSpPr>
        <p:spPr>
          <a:xfrm>
            <a:off x="1524000" y="3649709"/>
            <a:ext cx="9144000" cy="11727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800" b="1" dirty="0" err="1">
                <a:solidFill>
                  <a:schemeClr val="accent1">
                    <a:lumMod val="50000"/>
                  </a:schemeClr>
                </a:solidFill>
              </a:rPr>
              <a:t>Cea</a:t>
            </a:r>
            <a:r>
              <a:rPr lang="en-GB" sz="1800" b="1" dirty="0">
                <a:solidFill>
                  <a:schemeClr val="accent1">
                    <a:lumMod val="50000"/>
                  </a:schemeClr>
                </a:solidFill>
              </a:rPr>
              <a:t> de-a </a:t>
            </a:r>
            <a:r>
              <a:rPr lang="en-GB" sz="1800" b="1" dirty="0" err="1">
                <a:solidFill>
                  <a:schemeClr val="accent1">
                    <a:lumMod val="50000"/>
                  </a:schemeClr>
                </a:solidFill>
              </a:rPr>
              <a:t>patra</a:t>
            </a:r>
            <a:r>
              <a:rPr lang="en-GB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800" b="1" dirty="0" err="1">
                <a:solidFill>
                  <a:schemeClr val="accent1">
                    <a:lumMod val="50000"/>
                  </a:schemeClr>
                </a:solidFill>
              </a:rPr>
              <a:t>întâlnire</a:t>
            </a:r>
            <a:r>
              <a:rPr lang="en-GB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800" b="1" dirty="0" err="1">
                <a:solidFill>
                  <a:schemeClr val="accent1">
                    <a:lumMod val="50000"/>
                  </a:schemeClr>
                </a:solidFill>
              </a:rPr>
              <a:t>transnaţională</a:t>
            </a:r>
            <a:endParaRPr lang="en-US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GB" sz="1800" b="1" dirty="0">
                <a:solidFill>
                  <a:schemeClr val="accent1">
                    <a:lumMod val="50000"/>
                  </a:schemeClr>
                </a:solidFill>
              </a:rPr>
              <a:t>4-5 </a:t>
            </a:r>
            <a:r>
              <a:rPr lang="en-GB" sz="1800" b="1" dirty="0" err="1">
                <a:solidFill>
                  <a:schemeClr val="accent1">
                    <a:lumMod val="50000"/>
                  </a:schemeClr>
                </a:solidFill>
              </a:rPr>
              <a:t>aprilie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, 2019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1800" b="1" dirty="0">
                <a:solidFill>
                  <a:schemeClr val="accent1">
                    <a:lumMod val="50000"/>
                  </a:schemeClr>
                </a:solidFill>
              </a:rPr>
              <a:t>Trikala, Grecia</a:t>
            </a:r>
            <a:endParaRPr lang="en-US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2017-1-TR01-KA201-046632 </a:t>
            </a:r>
          </a:p>
        </p:txBody>
      </p:sp>
      <p:pic>
        <p:nvPicPr>
          <p:cNvPr id="10" name="Resim 3">
            <a:extLst>
              <a:ext uri="{FF2B5EF4-FFF2-40B4-BE49-F238E27FC236}">
                <a16:creationId xmlns:a16="http://schemas.microsoft.com/office/drawing/2014/main" xmlns="" id="{54095051-48E3-422C-A31C-EDEDE57B65CB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4688" y="371028"/>
            <a:ext cx="8029888" cy="735637"/>
          </a:xfrm>
          <a:prstGeom prst="rect">
            <a:avLst/>
          </a:prstGeom>
        </p:spPr>
      </p:pic>
      <p:sp>
        <p:nvSpPr>
          <p:cNvPr id="11" name="Metin kutusu 7">
            <a:extLst>
              <a:ext uri="{FF2B5EF4-FFF2-40B4-BE49-F238E27FC236}">
                <a16:creationId xmlns:a16="http://schemas.microsoft.com/office/drawing/2014/main" xmlns="" id="{AE726E39-3DE7-4E03-ABA6-D4FF2F741339}"/>
              </a:ext>
            </a:extLst>
          </p:cNvPr>
          <p:cNvSpPr txBox="1"/>
          <p:nvPr/>
        </p:nvSpPr>
        <p:spPr>
          <a:xfrm>
            <a:off x="4293835" y="5703348"/>
            <a:ext cx="3604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Mihaela APETROAE</a:t>
            </a:r>
          </a:p>
          <a:p>
            <a:pPr algn="ctr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Irina PRODAN</a:t>
            </a:r>
          </a:p>
          <a:p>
            <a:pPr algn="ctr"/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Inspectoratul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Şcolar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Judeţean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Iaşi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E0D2DAA-9828-4D6C-8790-15CE0488486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69244" y="6314329"/>
            <a:ext cx="1797512" cy="34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5199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FE55B3F-4634-4A41-B146-E6251581E8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501648"/>
          </a:xfrm>
          <a:prstGeom prst="rect">
            <a:avLst/>
          </a:prstGeom>
          <a:solidFill>
            <a:srgbClr val="646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 vase of flowers on a tree&#10;&#10;Description automatically generated">
            <a:extLst>
              <a:ext uri="{FF2B5EF4-FFF2-40B4-BE49-F238E27FC236}">
                <a16:creationId xmlns:a16="http://schemas.microsoft.com/office/drawing/2014/main" xmlns="" id="{272C8113-1EC0-47B5-ABED-37B136124D1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62" r="-1" b="-1"/>
          <a:stretch/>
        </p:blipFill>
        <p:spPr>
          <a:xfrm>
            <a:off x="20" y="638177"/>
            <a:ext cx="3017500" cy="5581644"/>
          </a:xfrm>
          <a:prstGeom prst="rect">
            <a:avLst/>
          </a:prstGeom>
        </p:spPr>
      </p:pic>
      <p:pic>
        <p:nvPicPr>
          <p:cNvPr id="13" name="Picture 12" descr="A view of a rocky mountain&#10;&#10;Description automatically generated">
            <a:extLst>
              <a:ext uri="{FF2B5EF4-FFF2-40B4-BE49-F238E27FC236}">
                <a16:creationId xmlns:a16="http://schemas.microsoft.com/office/drawing/2014/main" xmlns="" id="{22871FB7-F9C6-4C18-A24D-8174842EE5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680" r="10633"/>
          <a:stretch/>
        </p:blipFill>
        <p:spPr>
          <a:xfrm>
            <a:off x="3171272" y="638179"/>
            <a:ext cx="5849456" cy="5581644"/>
          </a:xfrm>
          <a:prstGeom prst="rect">
            <a:avLst/>
          </a:prstGeom>
        </p:spPr>
      </p:pic>
      <p:pic>
        <p:nvPicPr>
          <p:cNvPr id="7" name="Picture 6" descr="A bridge over a body of water&#10;&#10;Description automatically generated">
            <a:extLst>
              <a:ext uri="{FF2B5EF4-FFF2-40B4-BE49-F238E27FC236}">
                <a16:creationId xmlns:a16="http://schemas.microsoft.com/office/drawing/2014/main" xmlns="" id="{94BA5EEA-CAF0-40CB-B764-08671B05741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9" r="2312" b="-1"/>
          <a:stretch/>
        </p:blipFill>
        <p:spPr>
          <a:xfrm>
            <a:off x="9174480" y="638178"/>
            <a:ext cx="3017520" cy="558164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CD271E5-55BF-4266-A3A7-CFCC305188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356352"/>
            <a:ext cx="12192000" cy="501648"/>
          </a:xfrm>
          <a:prstGeom prst="rect">
            <a:avLst/>
          </a:prstGeom>
          <a:solidFill>
            <a:srgbClr val="646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30E7462-E4E7-4D8E-A4EB-FACFFA1FF0C7}"/>
              </a:ext>
            </a:extLst>
          </p:cNvPr>
          <p:cNvSpPr/>
          <p:nvPr/>
        </p:nvSpPr>
        <p:spPr>
          <a:xfrm>
            <a:off x="3501202" y="6376343"/>
            <a:ext cx="46456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TRIKALA, GRECIA, 4-5 APRILIE 2019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24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404D8BB3-AF57-4566-BA85-5E5390522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765" y="1124240"/>
            <a:ext cx="5476461" cy="1325563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PARTENERI EUROPENI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24069C7-ADE6-47F8-A0ED-79D1529D4D2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967948" y="2004527"/>
            <a:ext cx="6778487" cy="435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000" b="1" dirty="0"/>
              <a:t>ISTANBUL VALILIGI – </a:t>
            </a:r>
            <a:r>
              <a:rPr lang="ro-RO" sz="2000" b="1" dirty="0"/>
              <a:t>Turcia (</a:t>
            </a:r>
            <a:r>
              <a:rPr lang="it-IT" sz="2000" b="1" dirty="0"/>
              <a:t>coordonator</a:t>
            </a:r>
            <a:r>
              <a:rPr lang="ro-RO" sz="2000" b="1" dirty="0"/>
              <a:t>)</a:t>
            </a:r>
          </a:p>
          <a:p>
            <a:pPr>
              <a:lnSpc>
                <a:spcPct val="200000"/>
              </a:lnSpc>
            </a:pPr>
            <a:r>
              <a:rPr lang="it-IT" sz="2000" dirty="0"/>
              <a:t>ANAPTYXIAKO KENTRO THESSALIAS - Grecia</a:t>
            </a:r>
            <a:endParaRPr lang="ro-RO" sz="2000" dirty="0"/>
          </a:p>
          <a:p>
            <a:pPr>
              <a:lnSpc>
                <a:spcPct val="200000"/>
              </a:lnSpc>
            </a:pPr>
            <a:r>
              <a:rPr lang="it-IT" sz="2000" dirty="0"/>
              <a:t>UNIVERSITA DEGLI STUDI DI MILANO – Italia</a:t>
            </a:r>
          </a:p>
          <a:p>
            <a:pPr>
              <a:lnSpc>
                <a:spcPct val="200000"/>
              </a:lnSpc>
            </a:pPr>
            <a:r>
              <a:rPr lang="it-IT" sz="2000" dirty="0"/>
              <a:t>INSPECTORA</a:t>
            </a:r>
            <a:r>
              <a:rPr lang="ro-RO" sz="2000" dirty="0"/>
              <a:t>TUL ŞCOLAR JUDEŢEAN IAŞI - România</a:t>
            </a:r>
          </a:p>
          <a:p>
            <a:pPr>
              <a:lnSpc>
                <a:spcPct val="200000"/>
              </a:lnSpc>
            </a:pPr>
            <a:r>
              <a:rPr lang="it-IT" sz="2000" dirty="0"/>
              <a:t>DİPNOT DERNEGİ - Turcia</a:t>
            </a:r>
            <a:endParaRPr lang="ro-RO" sz="2000" dirty="0"/>
          </a:p>
          <a:p>
            <a:pPr>
              <a:lnSpc>
                <a:spcPct val="200000"/>
              </a:lnSpc>
            </a:pPr>
            <a:r>
              <a:rPr lang="it-IT" sz="2000" dirty="0"/>
              <a:t>IZMIR YASAR UNIVERSITY - Turcia</a:t>
            </a:r>
            <a:endParaRPr lang="ro-RO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A3CA808-B794-4838-9745-5001FA3689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8446" y="476672"/>
            <a:ext cx="802481" cy="8024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5F6E88F-FAB4-41F0-848B-FFB37355E5F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0054" y="576837"/>
            <a:ext cx="564404" cy="5594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A772F77-AE7C-4E37-AC2A-8905C97D297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4630" y="620688"/>
            <a:ext cx="1116955" cy="4443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B7F5CDB-525D-4CC5-A149-3CB36A4AC4A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0775" y="617081"/>
            <a:ext cx="1440160" cy="4691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D225416-F635-40B2-A1FD-A4F598A1E32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44951" y="647193"/>
            <a:ext cx="2192250" cy="4211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5251F80-E5D4-41B0-B6B1-CC19B86B7AC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49206" y="647420"/>
            <a:ext cx="1270826" cy="46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974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404D8BB3-AF57-4566-BA85-5E5390522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446" y="1415581"/>
            <a:ext cx="1835854" cy="9212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SCOP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24069C7-ADE6-47F8-A0ED-79D1529D4D2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160831" y="2259130"/>
            <a:ext cx="5128591" cy="402203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dirty="0" err="1"/>
              <a:t>Proiectul</a:t>
            </a:r>
            <a:r>
              <a:rPr lang="en-GB" dirty="0"/>
              <a:t> LOG ON BACK TO LIFE </a:t>
            </a:r>
            <a:r>
              <a:rPr lang="ro-RO" dirty="0"/>
              <a:t>îşi propune să tragă un semnal de alarmă cu privire la fenomenul </a:t>
            </a:r>
            <a:r>
              <a:rPr lang="ro-RO" dirty="0" err="1"/>
              <a:t>dependenţei</a:t>
            </a:r>
            <a:r>
              <a:rPr lang="ro-RO" dirty="0"/>
              <a:t> de internet în rândul tinerilor şi la </a:t>
            </a:r>
            <a:r>
              <a:rPr lang="ro-RO" dirty="0" err="1"/>
              <a:t>consecinţele</a:t>
            </a:r>
            <a:r>
              <a:rPr lang="ro-RO" dirty="0"/>
              <a:t> sociale ale acesteia. </a:t>
            </a:r>
            <a:endParaRPr lang="en-GB" dirty="0"/>
          </a:p>
        </p:txBody>
      </p:sp>
      <p:pic>
        <p:nvPicPr>
          <p:cNvPr id="1026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ECA57835-E3A0-45D2-94D2-F29E079495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71" r="1013" b="3"/>
          <a:stretch/>
        </p:blipFill>
        <p:spPr bwMode="auto">
          <a:xfrm>
            <a:off x="7692887" y="3320672"/>
            <a:ext cx="3501641" cy="357608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3" name="Resim 3">
            <a:extLst>
              <a:ext uri="{FF2B5EF4-FFF2-40B4-BE49-F238E27FC236}">
                <a16:creationId xmlns:a16="http://schemas.microsoft.com/office/drawing/2014/main" xmlns="" id="{8373FB73-B57A-43AC-A204-A4B4A3229DC8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4688" y="371028"/>
            <a:ext cx="8029888" cy="73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387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404D8BB3-AF57-4566-BA85-5E5390522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167" y="1109873"/>
            <a:ext cx="2491409" cy="735637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CUM?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24069C7-ADE6-47F8-A0ED-79D1529D4D2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663147" y="1592982"/>
            <a:ext cx="4581938" cy="4595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o-RO" sz="2400" dirty="0"/>
              <a:t>o campanie de </a:t>
            </a:r>
            <a:r>
              <a:rPr lang="ro-RO" sz="2400" dirty="0" err="1"/>
              <a:t>conştientizare</a:t>
            </a:r>
            <a:r>
              <a:rPr lang="ro-RO" sz="2400" dirty="0"/>
              <a:t> a elevilor şi </a:t>
            </a:r>
            <a:r>
              <a:rPr lang="ro-RO" sz="2400" dirty="0" err="1"/>
              <a:t>părinţilor</a:t>
            </a:r>
            <a:r>
              <a:rPr lang="ro-RO" sz="2400" dirty="0"/>
              <a:t>, </a:t>
            </a:r>
            <a:r>
              <a:rPr lang="en-GB" sz="2400" dirty="0"/>
              <a:t>pe </a:t>
            </a:r>
            <a:r>
              <a:rPr lang="en-GB" sz="2400" dirty="0" err="1"/>
              <a:t>baza</a:t>
            </a:r>
            <a:r>
              <a:rPr lang="en-GB" sz="2400" dirty="0"/>
              <a:t> </a:t>
            </a:r>
            <a:r>
              <a:rPr lang="en-GB" sz="2400" dirty="0" err="1"/>
              <a:t>instrumentelor</a:t>
            </a:r>
            <a:r>
              <a:rPr lang="en-GB" sz="2400" dirty="0"/>
              <a:t> elaborate </a:t>
            </a:r>
            <a:r>
              <a:rPr lang="en-GB" sz="2400" dirty="0" err="1"/>
              <a:t>în</a:t>
            </a:r>
            <a:r>
              <a:rPr lang="en-GB" sz="2400" dirty="0"/>
              <a:t> </a:t>
            </a:r>
            <a:r>
              <a:rPr lang="en-GB" sz="2400" dirty="0" err="1"/>
              <a:t>cadrul</a:t>
            </a:r>
            <a:r>
              <a:rPr lang="en-GB" sz="2400" dirty="0"/>
              <a:t> </a:t>
            </a:r>
            <a:r>
              <a:rPr lang="en-GB" sz="2400" dirty="0" err="1"/>
              <a:t>proiectului</a:t>
            </a:r>
            <a:r>
              <a:rPr lang="en-GB" sz="24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2400" dirty="0"/>
              <a:t>abilitarea profesională a cadrelor didactice pentru a </a:t>
            </a:r>
            <a:r>
              <a:rPr lang="ro-RO" sz="2400" dirty="0" err="1"/>
              <a:t>susţine</a:t>
            </a:r>
            <a:r>
              <a:rPr lang="ro-RO" sz="2400" dirty="0"/>
              <a:t> activităţi educative </a:t>
            </a:r>
            <a:r>
              <a:rPr lang="en-GB" sz="2400" dirty="0" err="1"/>
              <a:t>pentru</a:t>
            </a:r>
            <a:r>
              <a:rPr lang="en-GB" sz="2400" dirty="0"/>
              <a:t> </a:t>
            </a:r>
            <a:r>
              <a:rPr lang="en-GB" sz="2400" dirty="0" err="1"/>
              <a:t>prevenirea</a:t>
            </a:r>
            <a:r>
              <a:rPr lang="en-GB" sz="2400" dirty="0"/>
              <a:t> </a:t>
            </a:r>
            <a:r>
              <a:rPr lang="en-GB" sz="2400" dirty="0" err="1"/>
              <a:t>dependenţei</a:t>
            </a:r>
            <a:r>
              <a:rPr lang="en-GB" sz="2400" dirty="0"/>
              <a:t> de internet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xmlns="" id="{204A59C4-27A0-40B3-84D6-2E2E5F738E64}"/>
              </a:ext>
            </a:extLst>
          </p:cNvPr>
          <p:cNvSpPr txBox="1">
            <a:spLocks/>
          </p:cNvSpPr>
          <p:nvPr/>
        </p:nvSpPr>
        <p:spPr>
          <a:xfrm>
            <a:off x="6973957" y="1592982"/>
            <a:ext cx="4581938" cy="169706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2400" dirty="0" err="1"/>
              <a:t>ghiduri</a:t>
            </a:r>
            <a:r>
              <a:rPr lang="en-GB" sz="2400" dirty="0"/>
              <a:t> de </a:t>
            </a:r>
            <a:r>
              <a:rPr lang="en-GB" sz="2400" dirty="0" err="1"/>
              <a:t>informare</a:t>
            </a:r>
            <a:r>
              <a:rPr lang="en-GB" sz="2400" dirty="0"/>
              <a:t>, </a:t>
            </a:r>
            <a:r>
              <a:rPr lang="en-GB" sz="2400" dirty="0" err="1"/>
              <a:t>pliante</a:t>
            </a:r>
            <a:r>
              <a:rPr lang="en-GB" sz="2400" dirty="0"/>
              <a:t>, </a:t>
            </a:r>
            <a:r>
              <a:rPr lang="en-GB" sz="2400" dirty="0" err="1"/>
              <a:t>spoturi</a:t>
            </a:r>
            <a:r>
              <a:rPr lang="en-GB" sz="2400" dirty="0"/>
              <a:t> video, </a:t>
            </a:r>
            <a:r>
              <a:rPr lang="en-GB" sz="2400" dirty="0" err="1"/>
              <a:t>afişe</a:t>
            </a:r>
            <a:r>
              <a:rPr lang="en-GB" sz="2400" dirty="0"/>
              <a:t> şi </a:t>
            </a:r>
            <a:r>
              <a:rPr lang="en-GB" sz="2400" dirty="0" err="1"/>
              <a:t>semne</a:t>
            </a:r>
            <a:r>
              <a:rPr lang="en-GB" sz="2400" dirty="0"/>
              <a:t> de carte.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xmlns="" id="{711E29AD-A0C7-4E00-8202-51F80B94F1BF}"/>
              </a:ext>
            </a:extLst>
          </p:cNvPr>
          <p:cNvSpPr txBox="1">
            <a:spLocks/>
          </p:cNvSpPr>
          <p:nvPr/>
        </p:nvSpPr>
        <p:spPr>
          <a:xfrm>
            <a:off x="6973956" y="986825"/>
            <a:ext cx="4972876" cy="954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PRODUSE REALIZATE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A6A52AEB-D750-43D6-B3AD-1715A912A405}"/>
              </a:ext>
            </a:extLst>
          </p:cNvPr>
          <p:cNvSpPr/>
          <p:nvPr/>
        </p:nvSpPr>
        <p:spPr>
          <a:xfrm>
            <a:off x="6303063" y="1821786"/>
            <a:ext cx="612915" cy="34787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A6E8A6E7-A6F4-4561-A9D4-99452BFCEF83}"/>
              </a:ext>
            </a:extLst>
          </p:cNvPr>
          <p:cNvSpPr/>
          <p:nvPr/>
        </p:nvSpPr>
        <p:spPr>
          <a:xfrm>
            <a:off x="6303063" y="4118110"/>
            <a:ext cx="612915" cy="34787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756F048-1D6A-48D7-A8EF-4B2599CDFEE9}"/>
              </a:ext>
            </a:extLst>
          </p:cNvPr>
          <p:cNvSpPr txBox="1"/>
          <p:nvPr/>
        </p:nvSpPr>
        <p:spPr>
          <a:xfrm>
            <a:off x="6973957" y="3890630"/>
            <a:ext cx="4581938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module de </a:t>
            </a:r>
            <a:r>
              <a:rPr lang="en-GB" sz="2400" dirty="0" err="1"/>
              <a:t>formare</a:t>
            </a:r>
            <a:r>
              <a:rPr lang="en-GB" sz="2400" dirty="0"/>
              <a:t> şi activităţi cu </a:t>
            </a:r>
            <a:r>
              <a:rPr lang="en-GB" sz="2400" dirty="0" err="1"/>
              <a:t>caracter</a:t>
            </a:r>
            <a:r>
              <a:rPr lang="en-GB" sz="2400" dirty="0"/>
              <a:t> educaţional susţinute de un </a:t>
            </a:r>
            <a:r>
              <a:rPr lang="en-GB" sz="2400" dirty="0" err="1"/>
              <a:t>ghid</a:t>
            </a:r>
            <a:r>
              <a:rPr lang="en-GB" sz="2400" dirty="0"/>
              <a:t> </a:t>
            </a:r>
            <a:r>
              <a:rPr lang="en-GB" sz="2400" dirty="0" err="1"/>
              <a:t>metodic</a:t>
            </a:r>
            <a:r>
              <a:rPr lang="en-GB" sz="2400" dirty="0"/>
              <a:t>  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pic>
        <p:nvPicPr>
          <p:cNvPr id="10" name="Resim 3">
            <a:extLst>
              <a:ext uri="{FF2B5EF4-FFF2-40B4-BE49-F238E27FC236}">
                <a16:creationId xmlns:a16="http://schemas.microsoft.com/office/drawing/2014/main" xmlns="" id="{CF2E6F84-50F4-4107-98FA-CF88AA98846C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4688" y="231882"/>
            <a:ext cx="8029888" cy="73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928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35030A-8A4D-4C55-8BB5-805681C7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5391" y="842857"/>
            <a:ext cx="10038522" cy="1325563"/>
          </a:xfrm>
        </p:spPr>
        <p:txBody>
          <a:bodyPr>
            <a:normAutofit/>
          </a:bodyPr>
          <a:lstStyle/>
          <a:p>
            <a:r>
              <a:rPr lang="en-GB" sz="3600" i="1" dirty="0">
                <a:solidFill>
                  <a:schemeClr val="accent1">
                    <a:lumMod val="50000"/>
                  </a:schemeClr>
                </a:solidFill>
              </a:rPr>
              <a:t>PLATFORMA PROIECTULUI: </a:t>
            </a:r>
            <a:r>
              <a:rPr lang="ro-RO" sz="3600" i="1" dirty="0">
                <a:solidFill>
                  <a:schemeClr val="accent1">
                    <a:lumMod val="50000"/>
                  </a:schemeClr>
                </a:solidFill>
              </a:rPr>
              <a:t>http://logonback2life.eu</a:t>
            </a:r>
            <a:endParaRPr lang="en-GB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27999A6-6160-4A4A-8CC5-23A44F7B4AE4}"/>
              </a:ext>
            </a:extLst>
          </p:cNvPr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56489" y="2019333"/>
            <a:ext cx="8256326" cy="4213302"/>
          </a:xfrm>
          <a:prstGeom prst="rect">
            <a:avLst/>
          </a:prstGeom>
        </p:spPr>
      </p:pic>
      <p:pic>
        <p:nvPicPr>
          <p:cNvPr id="5" name="Resim 3">
            <a:extLst>
              <a:ext uri="{FF2B5EF4-FFF2-40B4-BE49-F238E27FC236}">
                <a16:creationId xmlns:a16="http://schemas.microsoft.com/office/drawing/2014/main" xmlns="" id="{67DB45FD-F63E-4DDE-8DC7-0C70638F82E1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4688" y="231882"/>
            <a:ext cx="8029888" cy="73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163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3">
            <a:extLst>
              <a:ext uri="{FF2B5EF4-FFF2-40B4-BE49-F238E27FC236}">
                <a16:creationId xmlns:a16="http://schemas.microsoft.com/office/drawing/2014/main" xmlns="" id="{B78181C9-0E99-43C6-B18B-661DAA0B3C1D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4688" y="231882"/>
            <a:ext cx="8029888" cy="735637"/>
          </a:xfrm>
          <a:prstGeom prst="rect">
            <a:avLst/>
          </a:prstGeom>
        </p:spPr>
      </p:pic>
      <p:sp>
        <p:nvSpPr>
          <p:cNvPr id="7" name="Title 4">
            <a:extLst>
              <a:ext uri="{FF2B5EF4-FFF2-40B4-BE49-F238E27FC236}">
                <a16:creationId xmlns:a16="http://schemas.microsoft.com/office/drawing/2014/main" xmlns="" id="{E51A65CF-0D35-4975-9FB3-A86FF9ACE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781" y="1077651"/>
            <a:ext cx="8217702" cy="921238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TRIKALA, GRECIA, 4-5 APRILIE 2019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E6C3536-CD33-4611-B52B-DCF6539ECC5B}"/>
              </a:ext>
            </a:extLst>
          </p:cNvPr>
          <p:cNvSpPr txBox="1"/>
          <p:nvPr/>
        </p:nvSpPr>
        <p:spPr>
          <a:xfrm>
            <a:off x="1894553" y="3021496"/>
            <a:ext cx="9257153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o-RO" sz="2400" dirty="0"/>
              <a:t>Prezentarea modulelor de formare adresate profesorilor.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o-RO" sz="2400" dirty="0"/>
              <a:t>Prezentarea materialelor destinate campaniei de </a:t>
            </a:r>
            <a:r>
              <a:rPr lang="ro-RO" sz="2400" dirty="0" err="1"/>
              <a:t>conştientizare</a:t>
            </a:r>
            <a:r>
              <a:rPr lang="ro-RO" sz="2400" dirty="0"/>
              <a:t> (spoturi video, pliant, </a:t>
            </a:r>
            <a:r>
              <a:rPr lang="ro-RO" sz="2400" dirty="0" err="1"/>
              <a:t>afişe</a:t>
            </a:r>
            <a:r>
              <a:rPr lang="ro-RO" sz="2400" dirty="0"/>
              <a:t>, semne de carte</a:t>
            </a:r>
            <a:r>
              <a:rPr lang="en-GB" sz="2400" dirty="0"/>
              <a:t>, spot radio).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 err="1"/>
              <a:t>Prezentarea</a:t>
            </a:r>
            <a:r>
              <a:rPr lang="en-GB" sz="2400" dirty="0"/>
              <a:t> </a:t>
            </a:r>
            <a:r>
              <a:rPr lang="en-GB" sz="2400" dirty="0" err="1"/>
              <a:t>platformei</a:t>
            </a:r>
            <a:r>
              <a:rPr lang="en-GB" sz="2400" dirty="0"/>
              <a:t> </a:t>
            </a:r>
            <a:r>
              <a:rPr lang="en-GB" sz="2400" dirty="0" err="1"/>
              <a:t>adresată</a:t>
            </a:r>
            <a:r>
              <a:rPr lang="en-GB" sz="2400" dirty="0"/>
              <a:t> </a:t>
            </a:r>
            <a:r>
              <a:rPr lang="en-GB" sz="2400" dirty="0" err="1"/>
              <a:t>profesorilor</a:t>
            </a:r>
            <a:r>
              <a:rPr lang="en-GB" sz="2400" dirty="0"/>
              <a:t>, </a:t>
            </a:r>
            <a:r>
              <a:rPr lang="en-GB" sz="2400" dirty="0" err="1"/>
              <a:t>elevilor</a:t>
            </a:r>
            <a:r>
              <a:rPr lang="en-GB" sz="2400" dirty="0"/>
              <a:t> şi </a:t>
            </a:r>
            <a:r>
              <a:rPr lang="en-GB" sz="2400" dirty="0" err="1"/>
              <a:t>părinţilor</a:t>
            </a:r>
            <a:r>
              <a:rPr lang="en-GB" sz="2400" dirty="0"/>
              <a:t>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 err="1"/>
              <a:t>Detalierea</a:t>
            </a:r>
            <a:r>
              <a:rPr lang="en-GB" sz="2400" dirty="0"/>
              <a:t> </a:t>
            </a:r>
            <a:r>
              <a:rPr lang="en-GB" sz="2400" dirty="0" err="1"/>
              <a:t>programului</a:t>
            </a:r>
            <a:r>
              <a:rPr lang="en-GB" sz="2400" dirty="0"/>
              <a:t> de </a:t>
            </a:r>
            <a:r>
              <a:rPr lang="en-GB" sz="2400" dirty="0" err="1"/>
              <a:t>formare</a:t>
            </a:r>
            <a:r>
              <a:rPr lang="en-GB" sz="2400" dirty="0"/>
              <a:t> </a:t>
            </a:r>
            <a:r>
              <a:rPr lang="en-GB" sz="2400" dirty="0" err="1"/>
              <a:t>adresat</a:t>
            </a:r>
            <a:r>
              <a:rPr lang="en-GB" sz="2400" dirty="0"/>
              <a:t> </a:t>
            </a:r>
            <a:r>
              <a:rPr lang="en-GB" sz="2400" dirty="0" err="1"/>
              <a:t>profesorilor</a:t>
            </a:r>
            <a:r>
              <a:rPr lang="en-GB" sz="2400" dirty="0"/>
              <a:t>: Trikala, 17-22 </a:t>
            </a:r>
            <a:r>
              <a:rPr lang="en-GB" sz="2400" dirty="0" err="1"/>
              <a:t>iunie</a:t>
            </a:r>
            <a:r>
              <a:rPr lang="en-GB" sz="2400" dirty="0"/>
              <a:t> 2019.</a:t>
            </a:r>
            <a:endParaRPr lang="ro-RO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1C04E43-5AD9-4953-842C-1ACF5875FA34}"/>
              </a:ext>
            </a:extLst>
          </p:cNvPr>
          <p:cNvSpPr txBox="1"/>
          <p:nvPr/>
        </p:nvSpPr>
        <p:spPr>
          <a:xfrm>
            <a:off x="1944248" y="1939255"/>
            <a:ext cx="4844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AGENDA ÎNTÂLNIRII</a:t>
            </a:r>
          </a:p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4 </a:t>
            </a:r>
            <a:r>
              <a:rPr lang="en-GB" sz="28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aprilie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xmlns="" val="1831293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3">
            <a:extLst>
              <a:ext uri="{FF2B5EF4-FFF2-40B4-BE49-F238E27FC236}">
                <a16:creationId xmlns:a16="http://schemas.microsoft.com/office/drawing/2014/main" xmlns="" id="{B78181C9-0E99-43C6-B18B-661DAA0B3C1D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4688" y="231882"/>
            <a:ext cx="8029888" cy="735637"/>
          </a:xfrm>
          <a:prstGeom prst="rect">
            <a:avLst/>
          </a:prstGeom>
        </p:spPr>
      </p:pic>
      <p:sp>
        <p:nvSpPr>
          <p:cNvPr id="7" name="Title 4">
            <a:extLst>
              <a:ext uri="{FF2B5EF4-FFF2-40B4-BE49-F238E27FC236}">
                <a16:creationId xmlns:a16="http://schemas.microsoft.com/office/drawing/2014/main" xmlns="" id="{E51A65CF-0D35-4975-9FB3-A86FF9ACE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781" y="1077651"/>
            <a:ext cx="8217702" cy="921238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TRIKALA, GRECIA, 4-5 APRILIE 2019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E6C3536-CD33-4611-B52B-DCF6539ECC5B}"/>
              </a:ext>
            </a:extLst>
          </p:cNvPr>
          <p:cNvSpPr txBox="1"/>
          <p:nvPr/>
        </p:nvSpPr>
        <p:spPr>
          <a:xfrm>
            <a:off x="1894553" y="2842594"/>
            <a:ext cx="9257153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 err="1"/>
              <a:t>Prezentarea</a:t>
            </a:r>
            <a:r>
              <a:rPr lang="en-GB" sz="2400" dirty="0"/>
              <a:t> </a:t>
            </a:r>
            <a:r>
              <a:rPr lang="en-GB" sz="2400" dirty="0" err="1"/>
              <a:t>ghidului</a:t>
            </a:r>
            <a:r>
              <a:rPr lang="en-GB" sz="2400" dirty="0"/>
              <a:t> </a:t>
            </a:r>
            <a:r>
              <a:rPr lang="en-GB" sz="2400" dirty="0" err="1"/>
              <a:t>pentru</a:t>
            </a:r>
            <a:r>
              <a:rPr lang="en-GB" sz="2400" dirty="0"/>
              <a:t> </a:t>
            </a:r>
            <a:r>
              <a:rPr lang="en-GB" sz="2400" dirty="0" err="1"/>
              <a:t>evaluarea</a:t>
            </a:r>
            <a:r>
              <a:rPr lang="en-GB" sz="2400" dirty="0"/>
              <a:t> şi </a:t>
            </a:r>
            <a:r>
              <a:rPr lang="en-GB" sz="2400" dirty="0" err="1"/>
              <a:t>prevenirea</a:t>
            </a:r>
            <a:r>
              <a:rPr lang="en-GB" sz="2400" dirty="0"/>
              <a:t> </a:t>
            </a:r>
            <a:r>
              <a:rPr lang="en-GB" sz="2400" dirty="0" err="1"/>
              <a:t>dependenţei</a:t>
            </a:r>
            <a:r>
              <a:rPr lang="en-GB" sz="2400" dirty="0"/>
              <a:t> de Internet </a:t>
            </a:r>
            <a:r>
              <a:rPr lang="en-GB" sz="2400" dirty="0" err="1"/>
              <a:t>în</a:t>
            </a:r>
            <a:r>
              <a:rPr lang="en-GB" sz="2400" dirty="0"/>
              <a:t> </a:t>
            </a:r>
            <a:r>
              <a:rPr lang="en-GB" sz="2400" dirty="0" err="1"/>
              <a:t>rândul</a:t>
            </a:r>
            <a:r>
              <a:rPr lang="en-GB" sz="2400" dirty="0"/>
              <a:t> </a:t>
            </a:r>
            <a:r>
              <a:rPr lang="en-GB" sz="2400" dirty="0" err="1"/>
              <a:t>elevilor</a:t>
            </a:r>
            <a:r>
              <a:rPr lang="en-GB" sz="2400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 err="1"/>
              <a:t>Monitorizarea</a:t>
            </a:r>
            <a:r>
              <a:rPr lang="en-GB" sz="2400" dirty="0"/>
              <a:t> şi </a:t>
            </a:r>
            <a:r>
              <a:rPr lang="en-GB" sz="2400" dirty="0" err="1"/>
              <a:t>evaluarea</a:t>
            </a:r>
            <a:r>
              <a:rPr lang="en-GB" sz="2400" dirty="0"/>
              <a:t> </a:t>
            </a:r>
            <a:r>
              <a:rPr lang="en-GB" sz="2400" dirty="0" err="1"/>
              <a:t>internă</a:t>
            </a:r>
            <a:r>
              <a:rPr lang="en-GB" sz="2400" dirty="0"/>
              <a:t> a </a:t>
            </a:r>
            <a:r>
              <a:rPr lang="en-GB" sz="2400" dirty="0" err="1"/>
              <a:t>proiectului</a:t>
            </a:r>
            <a:r>
              <a:rPr lang="en-GB" sz="2400" dirty="0"/>
              <a:t>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 err="1"/>
              <a:t>Programarea</a:t>
            </a:r>
            <a:r>
              <a:rPr lang="en-GB" sz="2400" dirty="0"/>
              <a:t> şi conţinutul </a:t>
            </a:r>
            <a:r>
              <a:rPr lang="en-GB" sz="2400" dirty="0" err="1"/>
              <a:t>evenimentelor</a:t>
            </a:r>
            <a:r>
              <a:rPr lang="en-GB" sz="2400" dirty="0"/>
              <a:t> de </a:t>
            </a:r>
            <a:r>
              <a:rPr lang="en-GB" sz="2400" dirty="0" err="1"/>
              <a:t>multiplicare</a:t>
            </a:r>
            <a:r>
              <a:rPr lang="en-GB" sz="2400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 err="1"/>
              <a:t>Aspecte</a:t>
            </a:r>
            <a:r>
              <a:rPr lang="en-GB" sz="2400" dirty="0"/>
              <a:t> </a:t>
            </a:r>
            <a:r>
              <a:rPr lang="en-GB" sz="2400" dirty="0" err="1"/>
              <a:t>privind</a:t>
            </a:r>
            <a:r>
              <a:rPr lang="en-GB" sz="2400" dirty="0"/>
              <a:t> </a:t>
            </a:r>
            <a:r>
              <a:rPr lang="en-GB" sz="2400" dirty="0" err="1"/>
              <a:t>managementul</a:t>
            </a:r>
            <a:r>
              <a:rPr lang="en-GB" sz="2400" dirty="0"/>
              <a:t> </a:t>
            </a:r>
            <a:r>
              <a:rPr lang="en-GB" sz="2400" dirty="0" err="1"/>
              <a:t>proiectului</a:t>
            </a:r>
            <a:r>
              <a:rPr lang="en-GB" sz="2400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 err="1"/>
              <a:t>Planificarea</a:t>
            </a:r>
            <a:r>
              <a:rPr lang="en-GB" sz="2400" dirty="0"/>
              <a:t> </a:t>
            </a:r>
            <a:r>
              <a:rPr lang="en-GB" sz="2400" dirty="0" err="1"/>
              <a:t>următoarelor</a:t>
            </a:r>
            <a:r>
              <a:rPr lang="en-GB" sz="2400" dirty="0"/>
              <a:t> 6 </a:t>
            </a:r>
            <a:r>
              <a:rPr lang="en-GB" sz="2400" dirty="0" err="1"/>
              <a:t>luni</a:t>
            </a:r>
            <a:r>
              <a:rPr lang="en-GB" sz="2400" dirty="0"/>
              <a:t> de </a:t>
            </a:r>
            <a:r>
              <a:rPr lang="en-GB" sz="2400" dirty="0" err="1"/>
              <a:t>implementare</a:t>
            </a:r>
            <a:r>
              <a:rPr lang="en-GB" sz="2400" dirty="0"/>
              <a:t>. </a:t>
            </a:r>
            <a:r>
              <a:rPr lang="en-GB" sz="2400" dirty="0" err="1"/>
              <a:t>Programarea</a:t>
            </a:r>
            <a:r>
              <a:rPr lang="en-GB" sz="2400" dirty="0"/>
              <a:t> </a:t>
            </a:r>
            <a:r>
              <a:rPr lang="en-GB" sz="2400" dirty="0" err="1"/>
              <a:t>întâlnirii</a:t>
            </a:r>
            <a:r>
              <a:rPr lang="en-GB" sz="2400" dirty="0"/>
              <a:t> </a:t>
            </a:r>
            <a:r>
              <a:rPr lang="en-GB" sz="2400" dirty="0" err="1"/>
              <a:t>transnaţionale</a:t>
            </a:r>
            <a:r>
              <a:rPr lang="en-GB" sz="2400" dirty="0"/>
              <a:t> de la Izmir, </a:t>
            </a:r>
            <a:r>
              <a:rPr lang="en-GB" sz="2400" dirty="0" err="1"/>
              <a:t>Turcia</a:t>
            </a:r>
            <a:r>
              <a:rPr lang="en-GB" sz="2400" dirty="0"/>
              <a:t> (</a:t>
            </a:r>
            <a:r>
              <a:rPr lang="en-GB" sz="2400" dirty="0" err="1"/>
              <a:t>iulie</a:t>
            </a:r>
            <a:r>
              <a:rPr lang="en-GB" sz="2400" dirty="0"/>
              <a:t> 2019).</a:t>
            </a:r>
            <a:endParaRPr lang="ro-RO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1C04E43-5AD9-4953-842C-1ACF5875FA34}"/>
              </a:ext>
            </a:extLst>
          </p:cNvPr>
          <p:cNvSpPr txBox="1"/>
          <p:nvPr/>
        </p:nvSpPr>
        <p:spPr>
          <a:xfrm>
            <a:off x="1974065" y="1929316"/>
            <a:ext cx="4844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AGENDA ÎNTÂLNIRII</a:t>
            </a:r>
          </a:p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5 </a:t>
            </a:r>
            <a:r>
              <a:rPr lang="en-GB" sz="28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aprilie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xmlns="" val="366814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>
            <a:extLst>
              <a:ext uri="{FF2B5EF4-FFF2-40B4-BE49-F238E27FC236}">
                <a16:creationId xmlns:a16="http://schemas.microsoft.com/office/drawing/2014/main" xmlns="" id="{4AA0E414-305E-4912-B7D0-11A8DF2C1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6" y="4372908"/>
            <a:ext cx="10906008" cy="11154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TRIKALA, GRECIA, 4-5 APRILIE 2019</a:t>
            </a:r>
          </a:p>
        </p:txBody>
      </p:sp>
      <p:pic>
        <p:nvPicPr>
          <p:cNvPr id="5" name="Picture 4" descr="A group of people standing in a room&#10;&#10;Description automatically generated">
            <a:extLst>
              <a:ext uri="{FF2B5EF4-FFF2-40B4-BE49-F238E27FC236}">
                <a16:creationId xmlns:a16="http://schemas.microsoft.com/office/drawing/2014/main" xmlns="" id="{29F7FCB9-70D4-4F2F-AB3B-374AEDD4E8D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299" r="30642"/>
          <a:stretch/>
        </p:blipFill>
        <p:spPr>
          <a:xfrm>
            <a:off x="401140" y="151548"/>
            <a:ext cx="3794760" cy="3930978"/>
          </a:xfrm>
          <a:prstGeom prst="rect">
            <a:avLst/>
          </a:prstGeom>
        </p:spPr>
      </p:pic>
      <p:pic>
        <p:nvPicPr>
          <p:cNvPr id="13" name="Picture 12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xmlns="" id="{C406A669-7980-4A79-8A57-EBF9305A96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345" r="35595"/>
          <a:stretch/>
        </p:blipFill>
        <p:spPr>
          <a:xfrm>
            <a:off x="4277897" y="151548"/>
            <a:ext cx="3794760" cy="3930978"/>
          </a:xfrm>
          <a:prstGeom prst="rect">
            <a:avLst/>
          </a:prstGeom>
        </p:spPr>
      </p:pic>
      <p:pic>
        <p:nvPicPr>
          <p:cNvPr id="12" name="Picture 11" descr="A group of people sitting at a table in front of a window&#10;&#10;Description automatically generated">
            <a:extLst>
              <a:ext uri="{FF2B5EF4-FFF2-40B4-BE49-F238E27FC236}">
                <a16:creationId xmlns:a16="http://schemas.microsoft.com/office/drawing/2014/main" xmlns="" id="{7E542DAE-6B73-4D73-9DAB-4BC9135F135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987" r="13954"/>
          <a:stretch/>
        </p:blipFill>
        <p:spPr>
          <a:xfrm>
            <a:off x="8154654" y="151548"/>
            <a:ext cx="3794760" cy="3930978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60188E89-AF78-40F6-B787-E9BD9C6256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524000" y="5778706"/>
            <a:ext cx="9144000" cy="0"/>
          </a:xfrm>
          <a:prstGeom prst="line">
            <a:avLst/>
          </a:prstGeom>
          <a:ln w="19050">
            <a:solidFill>
              <a:srgbClr val="2164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97575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5">
            <a:extLst>
              <a:ext uri="{FF2B5EF4-FFF2-40B4-BE49-F238E27FC236}">
                <a16:creationId xmlns:a16="http://schemas.microsoft.com/office/drawing/2014/main" xmlns="" id="{CFE55B3F-4634-4A41-B146-E6251581E8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501648"/>
          </a:xfrm>
          <a:prstGeom prst="rect">
            <a:avLst/>
          </a:prstGeom>
          <a:solidFill>
            <a:srgbClr val="646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view of a building&#10;&#10;Description automatically generated">
            <a:extLst>
              <a:ext uri="{FF2B5EF4-FFF2-40B4-BE49-F238E27FC236}">
                <a16:creationId xmlns:a16="http://schemas.microsoft.com/office/drawing/2014/main" xmlns="" id="{58D1FDE8-F56C-4D39-BE6E-0749AABFE7E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8" r="2924" b="-1"/>
          <a:stretch/>
        </p:blipFill>
        <p:spPr>
          <a:xfrm>
            <a:off x="20" y="638177"/>
            <a:ext cx="3017500" cy="5581644"/>
          </a:xfrm>
          <a:prstGeom prst="rect">
            <a:avLst/>
          </a:prstGeom>
        </p:spPr>
      </p:pic>
      <p:pic>
        <p:nvPicPr>
          <p:cNvPr id="11" name="Picture 10" descr="A large stone building&#10;&#10;Description automatically generated">
            <a:extLst>
              <a:ext uri="{FF2B5EF4-FFF2-40B4-BE49-F238E27FC236}">
                <a16:creationId xmlns:a16="http://schemas.microsoft.com/office/drawing/2014/main" xmlns="" id="{B53C0852-3588-450F-9522-F524667EA5A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027" r="1" b="20538"/>
          <a:stretch/>
        </p:blipFill>
        <p:spPr>
          <a:xfrm>
            <a:off x="3171272" y="638179"/>
            <a:ext cx="5849456" cy="5581644"/>
          </a:xfrm>
          <a:prstGeom prst="rect">
            <a:avLst/>
          </a:prstGeom>
        </p:spPr>
      </p:pic>
      <p:pic>
        <p:nvPicPr>
          <p:cNvPr id="6" name="Picture 5" descr="A close up of a brick building&#10;&#10;Description automatically generated">
            <a:extLst>
              <a:ext uri="{FF2B5EF4-FFF2-40B4-BE49-F238E27FC236}">
                <a16:creationId xmlns:a16="http://schemas.microsoft.com/office/drawing/2014/main" xmlns="" id="{046571F4-731D-4649-8031-CA3F156FD51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57" r="2504" b="-1"/>
          <a:stretch/>
        </p:blipFill>
        <p:spPr>
          <a:xfrm>
            <a:off x="9174480" y="638178"/>
            <a:ext cx="3017520" cy="5581644"/>
          </a:xfrm>
          <a:prstGeom prst="rect">
            <a:avLst/>
          </a:prstGeom>
        </p:spPr>
      </p:pic>
      <p:sp>
        <p:nvSpPr>
          <p:cNvPr id="25" name="Rectangle 17">
            <a:extLst>
              <a:ext uri="{FF2B5EF4-FFF2-40B4-BE49-F238E27FC236}">
                <a16:creationId xmlns:a16="http://schemas.microsoft.com/office/drawing/2014/main" xmlns="" id="{5CD271E5-55BF-4266-A3A7-CFCC305188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356352"/>
            <a:ext cx="12192000" cy="501648"/>
          </a:xfrm>
          <a:prstGeom prst="rect">
            <a:avLst/>
          </a:prstGeom>
          <a:solidFill>
            <a:srgbClr val="646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0B7FEA9F-9394-48C7-8B40-EA4F2756B1F1}"/>
              </a:ext>
            </a:extLst>
          </p:cNvPr>
          <p:cNvSpPr/>
          <p:nvPr/>
        </p:nvSpPr>
        <p:spPr>
          <a:xfrm>
            <a:off x="3501202" y="6376343"/>
            <a:ext cx="46456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TRIKALA, GRECIA, 4-5 APRILIE 2019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375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310</Words>
  <Application>Microsoft Office PowerPoint</Application>
  <PresentationFormat>Custom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Teması</vt:lpstr>
      <vt:lpstr>Slide 1</vt:lpstr>
      <vt:lpstr>PARTENERI EUROPENI</vt:lpstr>
      <vt:lpstr>SCOP</vt:lpstr>
      <vt:lpstr>CUM?</vt:lpstr>
      <vt:lpstr>PLATFORMA PROIECTULUI: http://logonback2life.eu</vt:lpstr>
      <vt:lpstr>TRIKALA, GRECIA, 4-5 APRILIE 2019</vt:lpstr>
      <vt:lpstr>TRIKALA, GRECIA, 4-5 APRILIE 2019</vt:lpstr>
      <vt:lpstr>TRIKALA, GRECIA, 4-5 APRILIE 2019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Prodan</dc:creator>
  <cp:lastModifiedBy>gc</cp:lastModifiedBy>
  <cp:revision>2</cp:revision>
  <dcterms:created xsi:type="dcterms:W3CDTF">2019-04-15T05:44:20Z</dcterms:created>
  <dcterms:modified xsi:type="dcterms:W3CDTF">2019-04-15T15:20:35Z</dcterms:modified>
</cp:coreProperties>
</file>